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17"/>
  </p:notesMasterIdLst>
  <p:sldIdLst>
    <p:sldId id="259" r:id="rId2"/>
    <p:sldId id="260" r:id="rId3"/>
    <p:sldId id="258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3" r:id="rId13"/>
    <p:sldId id="274" r:id="rId14"/>
    <p:sldId id="270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327" autoAdjust="0"/>
  </p:normalViewPr>
  <p:slideViewPr>
    <p:cSldViewPr snapToGrid="0">
      <p:cViewPr varScale="1">
        <p:scale>
          <a:sx n="74" d="100"/>
          <a:sy n="74" d="100"/>
        </p:scale>
        <p:origin x="10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81778-3475-4344-BE86-9A49354D8A34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0B5BE-6608-47EF-8FE2-B3FDFCD979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542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0B5BE-6608-47EF-8FE2-B3FDFCD97935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211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5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371-FCA1-458A-8FA4-749E8C49F349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FB409-D366-4DCE-911C-3CF694E8D3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90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371-FCA1-458A-8FA4-749E8C49F349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FB409-D366-4DCE-911C-3CF694E8D3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172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371-FCA1-458A-8FA4-749E8C49F349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FB409-D366-4DCE-911C-3CF694E8D3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11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304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371-FCA1-458A-8FA4-749E8C49F349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FB409-D366-4DCE-911C-3CF694E8D3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37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371-FCA1-458A-8FA4-749E8C49F349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FB409-D366-4DCE-911C-3CF694E8D3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394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371-FCA1-458A-8FA4-749E8C49F349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FB409-D366-4DCE-911C-3CF694E8D3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70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371-FCA1-458A-8FA4-749E8C49F349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FB409-D366-4DCE-911C-3CF694E8D3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97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890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887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0B87371-FCA1-458A-8FA4-749E8C49F349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C8FB409-D366-4DCE-911C-3CF694E8D3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872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4FF6F6-C405-0E03-AA58-7B590F9FF3D1}"/>
              </a:ext>
            </a:extLst>
          </p:cNvPr>
          <p:cNvSpPr txBox="1"/>
          <p:nvPr/>
        </p:nvSpPr>
        <p:spPr>
          <a:xfrm>
            <a:off x="786581" y="845575"/>
            <a:ext cx="568304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 Based Object Detection Accelerator for Edge Devices</a:t>
            </a:r>
            <a:endParaRPr lang="en-US" alt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A92353-4141-DACD-2852-AD9E3C453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645" y="536523"/>
            <a:ext cx="6685935" cy="632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9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BC6FC-B577-E0CD-220C-6A365E10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SAMPLES</a:t>
            </a:r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070B2A3E-7B56-E149-8AD2-2717A29F6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5" r="29070" b="19867"/>
          <a:stretch/>
        </p:blipFill>
        <p:spPr>
          <a:xfrm>
            <a:off x="8063344" y="1570256"/>
            <a:ext cx="4042063" cy="5428688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F2DCBB-3408-74B5-7B6A-814FC731F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1" r="28933" b="17731"/>
          <a:stretch/>
        </p:blipFill>
        <p:spPr>
          <a:xfrm>
            <a:off x="-1" y="1570256"/>
            <a:ext cx="3969328" cy="5428689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94DCE4-5318-E212-1C3D-6D8DF3952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5" r="28690" b="17731"/>
          <a:stretch/>
        </p:blipFill>
        <p:spPr>
          <a:xfrm>
            <a:off x="4088824" y="1570255"/>
            <a:ext cx="3855023" cy="542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9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8D8F6-FADC-EA9C-790F-37CD88D6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19BF9BD-28E6-DBDB-64A4-C9DCB4286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9027" y="2109407"/>
            <a:ext cx="9424554" cy="34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conversion for FPGA compatibility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Resource optimization on PL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Latency in data transfer between ARM and PL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Managing real-time video throughput with limited bandwidth</a:t>
            </a:r>
          </a:p>
        </p:txBody>
      </p:sp>
    </p:spTree>
    <p:extLst>
      <p:ext uri="{BB962C8B-B14F-4D97-AF65-F5344CB8AC3E}">
        <p14:creationId xmlns:p14="http://schemas.microsoft.com/office/powerpoint/2010/main" val="126727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C0880-E6A7-FBC7-D51E-97249FA9E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D74CA-9CF2-89E1-14FA-0DCD09279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93" y="2242957"/>
            <a:ext cx="4113463" cy="30771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2987E-D7C7-DC81-EA18-FAE7874E33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259" y="2242958"/>
            <a:ext cx="6724968" cy="3339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6A3E-13D9-F39B-3AA6-7B876E965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C97F0B-91DF-C604-075F-A7BF11962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987706"/>
              </p:ext>
            </p:extLst>
          </p:nvPr>
        </p:nvGraphicFramePr>
        <p:xfrm>
          <a:off x="1066800" y="2005446"/>
          <a:ext cx="9895608" cy="4208321"/>
        </p:xfrm>
        <a:graphic>
          <a:graphicData uri="http://schemas.openxmlformats.org/drawingml/2006/table">
            <a:tbl>
              <a:tblPr firstRow="1" firstCol="1" bandRow="1"/>
              <a:tblGrid>
                <a:gridCol w="1649268">
                  <a:extLst>
                    <a:ext uri="{9D8B030D-6E8A-4147-A177-3AD203B41FA5}">
                      <a16:colId xmlns:a16="http://schemas.microsoft.com/office/drawing/2014/main" val="503729072"/>
                    </a:ext>
                  </a:extLst>
                </a:gridCol>
                <a:gridCol w="1649268">
                  <a:extLst>
                    <a:ext uri="{9D8B030D-6E8A-4147-A177-3AD203B41FA5}">
                      <a16:colId xmlns:a16="http://schemas.microsoft.com/office/drawing/2014/main" val="3393556591"/>
                    </a:ext>
                  </a:extLst>
                </a:gridCol>
                <a:gridCol w="1649268">
                  <a:extLst>
                    <a:ext uri="{9D8B030D-6E8A-4147-A177-3AD203B41FA5}">
                      <a16:colId xmlns:a16="http://schemas.microsoft.com/office/drawing/2014/main" val="2810441554"/>
                    </a:ext>
                  </a:extLst>
                </a:gridCol>
                <a:gridCol w="1649268">
                  <a:extLst>
                    <a:ext uri="{9D8B030D-6E8A-4147-A177-3AD203B41FA5}">
                      <a16:colId xmlns:a16="http://schemas.microsoft.com/office/drawing/2014/main" val="3092487550"/>
                    </a:ext>
                  </a:extLst>
                </a:gridCol>
                <a:gridCol w="1649268">
                  <a:extLst>
                    <a:ext uri="{9D8B030D-6E8A-4147-A177-3AD203B41FA5}">
                      <a16:colId xmlns:a16="http://schemas.microsoft.com/office/drawing/2014/main" val="3363972465"/>
                    </a:ext>
                  </a:extLst>
                </a:gridCol>
                <a:gridCol w="1649268">
                  <a:extLst>
                    <a:ext uri="{9D8B030D-6E8A-4147-A177-3AD203B41FA5}">
                      <a16:colId xmlns:a16="http://schemas.microsoft.com/office/drawing/2014/main" val="3718384427"/>
                    </a:ext>
                  </a:extLst>
                </a:gridCol>
              </a:tblGrid>
              <a:tr h="106913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b="1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Activation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b="1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Inference Time (per frame)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b="1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Latency (ms)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b="1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Top-1 Accuracy (%)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b="1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Memory (MB)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b="1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Logic (LUTs)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9714963"/>
                  </a:ext>
                </a:extLst>
              </a:tr>
              <a:tr h="523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b="1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18.0 ms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1.5 ms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84.5%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~100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13155"/>
                  </a:ext>
                </a:extLst>
              </a:tr>
              <a:tr h="523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b="1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Leaky ReLU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19.8 ms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1.7 ms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84.8%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~130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009088"/>
                  </a:ext>
                </a:extLst>
              </a:tr>
              <a:tr h="523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b="1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PReLU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22.5 ms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2.1 ms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85.3%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~220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4570540"/>
                  </a:ext>
                </a:extLst>
              </a:tr>
              <a:tr h="523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b="1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ReLU6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20.2 ms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1.8 ms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84.6%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~150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59570"/>
                  </a:ext>
                </a:extLst>
              </a:tr>
              <a:tr h="523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b="1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Swish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45.3 ms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3.8 ms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85.9%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~600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027936"/>
                  </a:ext>
                </a:extLst>
              </a:tr>
              <a:tr h="523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b="1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Mish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61.0 ms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5.2 ms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86.3%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~800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2823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06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BAA8-7A63-14D3-4E35-2E314CA4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53053B7-560F-B857-E920-DC0774424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581" y="2280402"/>
            <a:ext cx="11003974" cy="2795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implemented a real-time object detection accelerator using Zynq FPGA.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Demonstrated inference acceleration using Tiny-YOLO model.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FPGA proved effective for deploying deep learning at the edge with improved efficiency.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work can further optimize performance and generalize use cases.</a:t>
            </a:r>
          </a:p>
        </p:txBody>
      </p:sp>
    </p:spTree>
    <p:extLst>
      <p:ext uri="{BB962C8B-B14F-4D97-AF65-F5344CB8AC3E}">
        <p14:creationId xmlns:p14="http://schemas.microsoft.com/office/powerpoint/2010/main" val="149168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0A659-009E-880A-74DC-46165D3E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05F6C-0F4B-0B34-C756-652F97826A4E}"/>
              </a:ext>
            </a:extLst>
          </p:cNvPr>
          <p:cNvSpPr txBox="1"/>
          <p:nvPr/>
        </p:nvSpPr>
        <p:spPr>
          <a:xfrm>
            <a:off x="0" y="1507723"/>
            <a:ext cx="1219199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0" u="none" strike="noStrike" baseline="0" dirty="0">
                <a:latin typeface="TimesNewRomanPSMT"/>
              </a:rPr>
              <a:t>1. Kim, K., Jang, S.-J., Park, J., Lee, E., &amp; Lee, S.-S. (2023). </a:t>
            </a:r>
            <a:r>
              <a:rPr lang="en-US" i="0" u="none" strike="noStrike" baseline="0" dirty="0">
                <a:latin typeface="TimesNewRomanPS-BoldMT"/>
              </a:rPr>
              <a:t>Lightweight and Energy-Efficient Deep Learning Accelerator for Real-Time Object Detection on Edge Devices</a:t>
            </a:r>
            <a:r>
              <a:rPr lang="en-US" i="0" u="none" strike="noStrike" baseline="0" dirty="0">
                <a:latin typeface="TimesNewRomanPSMT"/>
              </a:rPr>
              <a:t>. </a:t>
            </a:r>
            <a:r>
              <a:rPr lang="en-US" i="1" u="none" strike="noStrike" baseline="0" dirty="0">
                <a:latin typeface="TimesNewRomanPS-ItalicMT"/>
              </a:rPr>
              <a:t>Sensors</a:t>
            </a:r>
            <a:r>
              <a:rPr lang="en-US" i="0" u="none" strike="noStrike" baseline="0" dirty="0">
                <a:latin typeface="TimesNewRomanPSMT"/>
              </a:rPr>
              <a:t>, 23(1185). doi:10.3390/s23031185</a:t>
            </a:r>
          </a:p>
          <a:p>
            <a:pPr algn="just"/>
            <a:r>
              <a:rPr lang="en-US" i="0" u="none" strike="noStrike" baseline="0" dirty="0">
                <a:latin typeface="TimesNewRomanPSMT"/>
              </a:rPr>
              <a:t>2. </a:t>
            </a:r>
            <a:r>
              <a:rPr lang="en-US" i="0" u="none" strike="noStrike" baseline="0" dirty="0" err="1">
                <a:latin typeface="TimesNewRomanPSMT"/>
              </a:rPr>
              <a:t>Heekyung</a:t>
            </a:r>
            <a:r>
              <a:rPr lang="en-US" i="0" u="none" strike="noStrike" baseline="0" dirty="0">
                <a:latin typeface="TimesNewRomanPSMT"/>
              </a:rPr>
              <a:t>, V., &amp; Choi, K. (2023). </a:t>
            </a:r>
            <a:r>
              <a:rPr lang="en-US" i="0" u="none" strike="noStrike" baseline="0" dirty="0">
                <a:latin typeface="TimesNewRomanPS-BoldMT"/>
              </a:rPr>
              <a:t>A Reconfigurable CNN-Based Accelerator Design for Fast and Energy-Efficient Object Detection System on Mobile FPGA</a:t>
            </a:r>
            <a:r>
              <a:rPr lang="en-US" i="0" u="none" strike="noStrike" baseline="0" dirty="0">
                <a:latin typeface="TimesNewRomanPSMT"/>
              </a:rPr>
              <a:t>. </a:t>
            </a:r>
            <a:r>
              <a:rPr lang="en-US" i="1" u="none" strike="noStrike" baseline="0" dirty="0">
                <a:latin typeface="TimesNewRomanPS-ItalicMT"/>
              </a:rPr>
              <a:t>IEEE Access</a:t>
            </a:r>
            <a:r>
              <a:rPr lang="en-US" i="0" u="none" strike="noStrike" baseline="0" dirty="0">
                <a:latin typeface="TimesNewRomanPSMT"/>
              </a:rPr>
              <a:t>, 11, 59438-59443. doi:10.1109/ACCESS.2023.3285279</a:t>
            </a:r>
          </a:p>
          <a:p>
            <a:pPr algn="just"/>
            <a:r>
              <a:rPr lang="en-IN" i="0" u="none" strike="noStrike" baseline="0" dirty="0">
                <a:latin typeface="TimesNewRomanPSMT"/>
              </a:rPr>
              <a:t>3. </a:t>
            </a:r>
            <a:r>
              <a:rPr lang="en-IN" i="0" u="none" strike="noStrike" baseline="0" dirty="0" err="1">
                <a:latin typeface="TimesNewRomanPSMT"/>
              </a:rPr>
              <a:t>Nikouei</a:t>
            </a:r>
            <a:r>
              <a:rPr lang="en-IN" i="0" u="none" strike="noStrike" baseline="0" dirty="0">
                <a:latin typeface="TimesNewRomanPSMT"/>
              </a:rPr>
              <a:t>, S. Y., Chen, Y., Song, S., Xu, R., Choi, B., &amp; Faughnan, T. (2018). </a:t>
            </a:r>
            <a:r>
              <a:rPr lang="en-IN" i="0" u="none" strike="noStrike" baseline="0" dirty="0">
                <a:latin typeface="TimesNewRomanPS-BoldMT"/>
              </a:rPr>
              <a:t>Smart Surveillance as an Edge Network Service: </a:t>
            </a:r>
            <a:r>
              <a:rPr lang="en-US" i="0" u="none" strike="noStrike" baseline="0" dirty="0">
                <a:latin typeface="TimesNewRomanPS-BoldMT"/>
              </a:rPr>
              <a:t>From Harr-Cascade, SVM to a Lightweight CNN</a:t>
            </a:r>
            <a:r>
              <a:rPr lang="en-US" i="0" u="none" strike="noStrike" baseline="0" dirty="0">
                <a:latin typeface="TimesNewRomanPSMT"/>
              </a:rPr>
              <a:t>. In </a:t>
            </a:r>
            <a:r>
              <a:rPr lang="en-US" i="1" u="none" strike="noStrike" baseline="0" dirty="0">
                <a:latin typeface="TimesNewRomanPS-ItalicMT"/>
              </a:rPr>
              <a:t>Proc. IEEE 4th Int. Conf. Collaboration Internet </a:t>
            </a:r>
            <a:r>
              <a:rPr lang="en-US" i="1" u="none" strike="noStrike" baseline="0" dirty="0" err="1">
                <a:latin typeface="TimesNewRomanPS-ItalicMT"/>
              </a:rPr>
              <a:t>Comput</a:t>
            </a:r>
            <a:r>
              <a:rPr lang="en-US" i="1" u="none" strike="noStrike" baseline="0" dirty="0">
                <a:latin typeface="TimesNewRomanPS-ItalicMT"/>
              </a:rPr>
              <a:t>.</a:t>
            </a:r>
            <a:r>
              <a:rPr lang="en-US" i="0" u="none" strike="noStrike" baseline="0" dirty="0">
                <a:latin typeface="TimesNewRomanPSMT"/>
              </a:rPr>
              <a:t>(pp. 256-265).</a:t>
            </a:r>
          </a:p>
          <a:p>
            <a:pPr algn="just"/>
            <a:r>
              <a:rPr lang="en-IN" i="0" u="none" strike="noStrike" baseline="0" dirty="0">
                <a:latin typeface="TimesNewRomanPSMT"/>
              </a:rPr>
              <a:t>4. Zhang, Z., Mahmud, M. A. P., &amp; </a:t>
            </a:r>
            <a:r>
              <a:rPr lang="en-IN" i="0" u="none" strike="noStrike" baseline="0" dirty="0" err="1">
                <a:latin typeface="TimesNewRomanPSMT"/>
              </a:rPr>
              <a:t>Kouzani</a:t>
            </a:r>
            <a:r>
              <a:rPr lang="en-IN" i="0" u="none" strike="noStrike" baseline="0" dirty="0">
                <a:latin typeface="TimesNewRomanPSMT"/>
              </a:rPr>
              <a:t>, A. Z. (2022). </a:t>
            </a:r>
            <a:r>
              <a:rPr lang="en-IN" i="0" u="none" strike="noStrike" baseline="0" dirty="0" err="1">
                <a:latin typeface="TimesNewRomanPS-BoldMT"/>
              </a:rPr>
              <a:t>FitNN</a:t>
            </a:r>
            <a:r>
              <a:rPr lang="en-IN" i="0" u="none" strike="noStrike" baseline="0" dirty="0">
                <a:latin typeface="TimesNewRomanPS-BoldMT"/>
              </a:rPr>
              <a:t>: A Low-Resource FPGA-Based CNN Accelerator for Drones</a:t>
            </a:r>
            <a:r>
              <a:rPr lang="en-IN" i="0" u="none" strike="noStrike" baseline="0" dirty="0">
                <a:latin typeface="TimesNewRomanPSMT"/>
              </a:rPr>
              <a:t>. </a:t>
            </a:r>
            <a:r>
              <a:rPr lang="en-US" i="1" u="none" strike="noStrike" baseline="0" dirty="0">
                <a:latin typeface="TimesNewRomanPS-ItalicMT"/>
              </a:rPr>
              <a:t>IEEE Internet Things J.</a:t>
            </a:r>
            <a:r>
              <a:rPr lang="en-US" i="0" u="none" strike="noStrike" baseline="0" dirty="0">
                <a:latin typeface="TimesNewRomanPSMT"/>
              </a:rPr>
              <a:t>, 9(21), 21357-21369. doi:10.1109/TNSE.2022.3154412</a:t>
            </a:r>
          </a:p>
          <a:p>
            <a:pPr algn="just"/>
            <a:r>
              <a:rPr lang="en-IN" i="0" u="none" strike="noStrike" baseline="0" dirty="0">
                <a:latin typeface="TimesNewRomanPSMT"/>
              </a:rPr>
              <a:t>5. Tamimi, S., Ebrahimi, Z., Khaleghi, B., &amp; Asadi, H. </a:t>
            </a:r>
            <a:r>
              <a:rPr lang="en-IN" i="0" u="none" strike="noStrike" baseline="0" dirty="0">
                <a:latin typeface="TimesNewRomanPS-BoldMT"/>
              </a:rPr>
              <a:t>An Efficient SRAM-Based Reconfigurable Architecture for Embedded</a:t>
            </a:r>
            <a:r>
              <a:rPr lang="en-IN" dirty="0">
                <a:latin typeface="TimesNewRomanPS-BoldMT"/>
              </a:rPr>
              <a:t> </a:t>
            </a:r>
            <a:r>
              <a:rPr lang="en-IN" i="0" u="none" strike="noStrike" baseline="0" dirty="0">
                <a:latin typeface="TimesNewRomanPS-BoldMT"/>
              </a:rPr>
              <a:t>Processors</a:t>
            </a:r>
            <a:r>
              <a:rPr lang="en-IN" i="0" u="none" strike="noStrike" baseline="0" dirty="0">
                <a:latin typeface="TimesNewRomanPSMT"/>
              </a:rPr>
              <a:t>. </a:t>
            </a:r>
            <a:r>
              <a:rPr lang="en-IN" i="1" u="none" strike="noStrike" baseline="0" dirty="0">
                <a:latin typeface="TimesNewRomanPS-ItalicMT"/>
              </a:rPr>
              <a:t>IEEE Trans. </a:t>
            </a:r>
            <a:r>
              <a:rPr lang="en-IN" i="1" u="none" strike="noStrike" baseline="0" dirty="0" err="1">
                <a:latin typeface="TimesNewRomanPS-ItalicMT"/>
              </a:rPr>
              <a:t>Comput</a:t>
            </a:r>
            <a:r>
              <a:rPr lang="en-IN" i="1" u="none" strike="noStrike" baseline="0" dirty="0">
                <a:latin typeface="TimesNewRomanPS-ItalicMT"/>
              </a:rPr>
              <a:t>.-Aided Design </a:t>
            </a:r>
            <a:r>
              <a:rPr lang="en-IN" i="1" u="none" strike="noStrike" baseline="0" dirty="0" err="1">
                <a:latin typeface="TimesNewRomanPS-ItalicMT"/>
              </a:rPr>
              <a:t>Integr</a:t>
            </a:r>
            <a:r>
              <a:rPr lang="en-IN" i="1" u="none" strike="noStrike" baseline="0" dirty="0">
                <a:latin typeface="TimesNewRomanPS-ItalicMT"/>
              </a:rPr>
              <a:t>. Circuits Syst.</a:t>
            </a:r>
          </a:p>
          <a:p>
            <a:pPr algn="just"/>
            <a:r>
              <a:rPr lang="en-US" i="0" u="none" strike="noStrike" baseline="0" dirty="0">
                <a:latin typeface="TimesNewRomanPSMT"/>
              </a:rPr>
              <a:t>6. Fu, C., &amp; Yu, Y. (2019). </a:t>
            </a:r>
            <a:r>
              <a:rPr lang="en-US" i="0" u="none" strike="noStrike" baseline="0" dirty="0">
                <a:latin typeface="TimesNewRomanPS-BoldMT"/>
              </a:rPr>
              <a:t>FPGA-Based Power Efficient Face Detection for Mobile Robots</a:t>
            </a:r>
            <a:r>
              <a:rPr lang="en-US" i="0" u="none" strike="noStrike" baseline="0" dirty="0">
                <a:latin typeface="TimesNewRomanPSMT"/>
              </a:rPr>
              <a:t>. In </a:t>
            </a:r>
            <a:r>
              <a:rPr lang="en-US" i="1" u="none" strike="noStrike" baseline="0" dirty="0">
                <a:latin typeface="TimesNewRomanPS-ItalicMT"/>
              </a:rPr>
              <a:t>Proc. IEEE Int. Conf. Robot.</a:t>
            </a:r>
            <a:r>
              <a:rPr lang="en-IN" i="1" u="none" strike="noStrike" baseline="0" dirty="0">
                <a:latin typeface="TimesNewRomanPS-ItalicMT"/>
              </a:rPr>
              <a:t>Biomimetics (ROBIO)</a:t>
            </a:r>
            <a:r>
              <a:rPr lang="en-IN" i="0" u="none" strike="noStrike" baseline="0" dirty="0">
                <a:latin typeface="TimesNewRomanPSMT"/>
              </a:rPr>
              <a:t>, 467-473.</a:t>
            </a:r>
          </a:p>
          <a:p>
            <a:pPr algn="just"/>
            <a:r>
              <a:rPr lang="en-US" i="0" u="none" strike="noStrike" baseline="0" dirty="0">
                <a:latin typeface="TimesNewRomanPSMT"/>
              </a:rPr>
              <a:t>7. Jameil, A. K., &amp; Al-</a:t>
            </a:r>
            <a:r>
              <a:rPr lang="en-US" i="0" u="none" strike="noStrike" baseline="0" dirty="0" err="1">
                <a:latin typeface="TimesNewRomanPSMT"/>
              </a:rPr>
              <a:t>Raweshidy</a:t>
            </a:r>
            <a:r>
              <a:rPr lang="en-US" i="0" u="none" strike="noStrike" baseline="0" dirty="0">
                <a:latin typeface="TimesNewRomanPSMT"/>
              </a:rPr>
              <a:t>, H. (2022). </a:t>
            </a:r>
            <a:r>
              <a:rPr lang="en-US" i="0" u="none" strike="noStrike" baseline="0" dirty="0">
                <a:latin typeface="TimesNewRomanPS-BoldMT"/>
              </a:rPr>
              <a:t>Efficient CNN Architecture on FPGA Using High-Level Module for Healthcare</a:t>
            </a:r>
            <a:r>
              <a:rPr lang="en-IN" i="0" u="none" strike="noStrike" baseline="0" dirty="0">
                <a:latin typeface="TimesNewRomanPS-BoldMT"/>
              </a:rPr>
              <a:t>Devices</a:t>
            </a:r>
            <a:r>
              <a:rPr lang="en-IN" i="0" u="none" strike="noStrike" baseline="0" dirty="0">
                <a:latin typeface="TimesNewRomanPSMT"/>
              </a:rPr>
              <a:t>. </a:t>
            </a:r>
            <a:r>
              <a:rPr lang="en-IN" i="1" u="none" strike="noStrike" baseline="0" dirty="0">
                <a:latin typeface="TimesNewRomanPS-ItalicMT"/>
              </a:rPr>
              <a:t>IEEE Access</a:t>
            </a:r>
            <a:r>
              <a:rPr lang="en-IN" i="0" u="none" strike="noStrike" baseline="0" dirty="0">
                <a:latin typeface="TimesNewRomanPSMT"/>
              </a:rPr>
              <a:t>, 10, 60486-60495.</a:t>
            </a:r>
          </a:p>
          <a:p>
            <a:pPr algn="just"/>
            <a:r>
              <a:rPr lang="en-IN" i="0" u="none" strike="noStrike" baseline="0" dirty="0">
                <a:latin typeface="TimesNewRomanPSMT"/>
              </a:rPr>
              <a:t>8. Li, X., Gong, X., Wang, D., Zhang, J., Baker, T., Zhou, J., &amp; Lu, T. (2022). </a:t>
            </a:r>
            <a:r>
              <a:rPr lang="en-IN" i="0" u="none" strike="noStrike" baseline="0" dirty="0">
                <a:latin typeface="TimesNewRomanPS-BoldMT"/>
              </a:rPr>
              <a:t>ABM-</a:t>
            </a:r>
            <a:r>
              <a:rPr lang="en-IN" i="0" u="none" strike="noStrike" baseline="0" dirty="0" err="1">
                <a:latin typeface="TimesNewRomanPS-BoldMT"/>
              </a:rPr>
              <a:t>SpConv</a:t>
            </a:r>
            <a:r>
              <a:rPr lang="en-IN" i="0" u="none" strike="noStrike" baseline="0" dirty="0">
                <a:latin typeface="TimesNewRomanPS-BoldMT"/>
              </a:rPr>
              <a:t>-SIMD: Accelerating Convolutional </a:t>
            </a:r>
            <a:r>
              <a:rPr lang="en-US" i="0" u="none" strike="noStrike" baseline="0" dirty="0">
                <a:latin typeface="TimesNewRomanPS-BoldMT"/>
              </a:rPr>
              <a:t>Neural Network Inference for Industrial IoT Applications on Edge Devices</a:t>
            </a:r>
            <a:r>
              <a:rPr lang="en-US" i="0" u="none" strike="noStrike" baseline="0" dirty="0">
                <a:latin typeface="TimesNewRomanPSMT"/>
              </a:rPr>
              <a:t>. </a:t>
            </a:r>
            <a:r>
              <a:rPr lang="en-US" i="1" u="none" strike="noStrike" baseline="0" dirty="0">
                <a:latin typeface="TimesNewRomanPS-ItalicMT"/>
              </a:rPr>
              <a:t>IEEE Trans. </a:t>
            </a:r>
            <a:r>
              <a:rPr lang="en-US" i="1" u="none" strike="noStrike" baseline="0" dirty="0" err="1">
                <a:latin typeface="TimesNewRomanPS-ItalicMT"/>
              </a:rPr>
              <a:t>Netw</a:t>
            </a:r>
            <a:r>
              <a:rPr lang="en-US" i="1" u="none" strike="noStrike" baseline="0" dirty="0">
                <a:latin typeface="TimesNewRomanPS-ItalicMT"/>
              </a:rPr>
              <a:t>. Sci. Eng.</a:t>
            </a:r>
          </a:p>
          <a:p>
            <a:pPr algn="just"/>
            <a:r>
              <a:rPr lang="en-IN" sz="1800" i="0" u="none" strike="noStrike" baseline="0" dirty="0">
                <a:latin typeface="TimesNewRomanPSMT"/>
              </a:rPr>
              <a:t>9. </a:t>
            </a:r>
            <a:r>
              <a:rPr lang="en-IN" sz="1800" i="0" u="none" strike="noStrike" baseline="0" dirty="0" err="1">
                <a:latin typeface="TimesNewRomanPSMT"/>
              </a:rPr>
              <a:t>Haeublein</a:t>
            </a:r>
            <a:r>
              <a:rPr lang="en-IN" sz="1800" i="0" u="none" strike="noStrike" baseline="0" dirty="0">
                <a:latin typeface="TimesNewRomanPSMT"/>
              </a:rPr>
              <a:t>, K., Brueckner, W., Vaas, S., </a:t>
            </a:r>
            <a:r>
              <a:rPr lang="en-IN" sz="1800" i="0" u="none" strike="noStrike" baseline="0" dirty="0" err="1">
                <a:latin typeface="TimesNewRomanPSMT"/>
              </a:rPr>
              <a:t>Rachuj</a:t>
            </a:r>
            <a:r>
              <a:rPr lang="en-IN" sz="1800" i="0" u="none" strike="noStrike" baseline="0" dirty="0">
                <a:latin typeface="TimesNewRomanPSMT"/>
              </a:rPr>
              <a:t>, S., Reichenbach, M., &amp; Fey, D. (2019). </a:t>
            </a:r>
            <a:r>
              <a:rPr lang="en-IN" sz="1800" i="0" u="none" strike="noStrike" baseline="0" dirty="0">
                <a:latin typeface="TimesNewRomanPS-BoldMT"/>
              </a:rPr>
              <a:t>Utilizing PYNQ for Accelerating Image </a:t>
            </a:r>
            <a:r>
              <a:rPr lang="en-US" sz="1800" i="0" u="none" strike="noStrike" baseline="0" dirty="0">
                <a:latin typeface="TimesNewRomanPS-BoldMT"/>
              </a:rPr>
              <a:t>Processing Functions in ADAS Applications</a:t>
            </a:r>
            <a:r>
              <a:rPr lang="en-US" sz="1800" i="0" u="none" strike="noStrike" baseline="0" dirty="0">
                <a:latin typeface="TimesNewRomanPSMT"/>
              </a:rPr>
              <a:t>. </a:t>
            </a:r>
            <a:r>
              <a:rPr lang="en-US" sz="1800" i="1" u="none" strike="noStrike" baseline="0" dirty="0">
                <a:latin typeface="TimesNewRomanPS-ItalicMT"/>
              </a:rPr>
              <a:t>Proc. 32nd Int. Conf. Archit. </a:t>
            </a:r>
            <a:r>
              <a:rPr lang="en-US" sz="1800" i="1" u="none" strike="noStrike" baseline="0" dirty="0" err="1">
                <a:latin typeface="TimesNewRomanPS-ItalicMT"/>
              </a:rPr>
              <a:t>Comput</a:t>
            </a:r>
            <a:r>
              <a:rPr lang="en-US" sz="1800" i="1" u="none" strike="noStrike" baseline="0" dirty="0">
                <a:latin typeface="TimesNewRomanPS-ItalicMT"/>
              </a:rPr>
              <a:t>. Syst.</a:t>
            </a:r>
          </a:p>
          <a:p>
            <a:pPr algn="just"/>
            <a:r>
              <a:rPr lang="en-IN" sz="1800" i="0" u="none" strike="noStrike" baseline="0" dirty="0">
                <a:latin typeface="TimesNewRomanPSMT"/>
              </a:rPr>
              <a:t>10. Li, X., et al. (2022). </a:t>
            </a:r>
            <a:r>
              <a:rPr lang="en-IN" sz="1800" i="0" u="none" strike="noStrike" baseline="0" dirty="0">
                <a:latin typeface="TimesNewRomanPS-BoldMT"/>
              </a:rPr>
              <a:t>Efficient SRAM-Based Reconfigurable Architecture for Industrial IoT Applications</a:t>
            </a:r>
            <a:r>
              <a:rPr lang="en-IN" sz="1800" i="0" u="none" strike="noStrike" baseline="0" dirty="0">
                <a:latin typeface="TimesNewRomanPSMT"/>
              </a:rPr>
              <a:t>. </a:t>
            </a:r>
            <a:r>
              <a:rPr lang="en-IN" sz="1800" i="1" u="none" strike="noStrike" baseline="0" dirty="0">
                <a:latin typeface="TimesNewRomanPS-ItalicMT"/>
              </a:rPr>
              <a:t>IEEE Trans.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818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821218-6EBD-8A40-9463-884FB604C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/>
          <a:lstStyle/>
          <a:p>
            <a:pPr algn="ctr"/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73B97D-4672-1039-FBA9-6E65862B0EFB}"/>
              </a:ext>
            </a:extLst>
          </p:cNvPr>
          <p:cNvSpPr txBox="1">
            <a:spLocks/>
          </p:cNvSpPr>
          <p:nvPr/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OBJECTIVE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LITERATURE SURVEY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REFERENCE PAPERS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84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57F11B-CEF1-2170-31EB-D5C6BF90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/>
          <a:lstStyle/>
          <a:p>
            <a:pPr algn="ctr"/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D891D7-2D68-4A36-1B35-A26EA8A5C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261816"/>
              </p:ext>
            </p:extLst>
          </p:nvPr>
        </p:nvGraphicFramePr>
        <p:xfrm>
          <a:off x="260555" y="1791382"/>
          <a:ext cx="11670890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2218">
                  <a:extLst>
                    <a:ext uri="{9D8B030D-6E8A-4147-A177-3AD203B41FA5}">
                      <a16:colId xmlns:a16="http://schemas.microsoft.com/office/drawing/2014/main" val="3057849388"/>
                    </a:ext>
                  </a:extLst>
                </a:gridCol>
                <a:gridCol w="3626138">
                  <a:extLst>
                    <a:ext uri="{9D8B030D-6E8A-4147-A177-3AD203B41FA5}">
                      <a16:colId xmlns:a16="http://schemas.microsoft.com/office/drawing/2014/main" val="2500707606"/>
                    </a:ext>
                  </a:extLst>
                </a:gridCol>
                <a:gridCol w="2334178">
                  <a:extLst>
                    <a:ext uri="{9D8B030D-6E8A-4147-A177-3AD203B41FA5}">
                      <a16:colId xmlns:a16="http://schemas.microsoft.com/office/drawing/2014/main" val="3878238602"/>
                    </a:ext>
                  </a:extLst>
                </a:gridCol>
                <a:gridCol w="2334178">
                  <a:extLst>
                    <a:ext uri="{9D8B030D-6E8A-4147-A177-3AD203B41FA5}">
                      <a16:colId xmlns:a16="http://schemas.microsoft.com/office/drawing/2014/main" val="833355021"/>
                    </a:ext>
                  </a:extLst>
                </a:gridCol>
                <a:gridCol w="2334178">
                  <a:extLst>
                    <a:ext uri="{9D8B030D-6E8A-4147-A177-3AD203B41FA5}">
                      <a16:colId xmlns:a16="http://schemas.microsoft.com/office/drawing/2014/main" val="2648893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baseline="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S.No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Title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Journal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Year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Technologies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906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Reconfigurable CNN-Based</a:t>
                      </a:r>
                    </a:p>
                    <a:p>
                      <a:pPr algn="just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Accelerator Design for Fast and</a:t>
                      </a:r>
                    </a:p>
                    <a:p>
                      <a:pPr algn="just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Energy-Efficient Object Detection</a:t>
                      </a:r>
                    </a:p>
                    <a:p>
                      <a:pPr algn="just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System on Mobile FPGA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IEEE Access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2023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CNN, RTL</a:t>
                      </a:r>
                    </a:p>
                    <a:p>
                      <a:pPr algn="just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optimization, Clock</a:t>
                      </a:r>
                    </a:p>
                    <a:p>
                      <a:pPr algn="just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Gating, Mobile</a:t>
                      </a:r>
                    </a:p>
                    <a:p>
                      <a:pPr algn="just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FPGA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94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Lightweight and Energy-Efficient</a:t>
                      </a:r>
                    </a:p>
                    <a:p>
                      <a:pPr algn="just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Deep Learning Accelerator for</a:t>
                      </a:r>
                    </a:p>
                    <a:p>
                      <a:pPr algn="just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Real-Time Object Detection on</a:t>
                      </a:r>
                    </a:p>
                    <a:p>
                      <a:pPr algn="just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Edge Devices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Sensors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2023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TinyML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Model</a:t>
                      </a:r>
                    </a:p>
                    <a:p>
                      <a:pPr algn="just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Compression,</a:t>
                      </a:r>
                    </a:p>
                    <a:p>
                      <a:pPr algn="just"/>
                      <a:r>
                        <a:rPr lang="en-IN" sz="18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SqueezeNet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Xilinx</a:t>
                      </a:r>
                    </a:p>
                    <a:p>
                      <a:pPr algn="just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ZC702 FPGA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02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Efficient CNN Architecture on</a:t>
                      </a:r>
                    </a:p>
                    <a:p>
                      <a:pPr algn="just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FPGA Using High-Level Module</a:t>
                      </a:r>
                    </a:p>
                    <a:p>
                      <a:pPr algn="just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 Healthcare Devices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IEEE Access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2022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CNN, High-Level</a:t>
                      </a:r>
                    </a:p>
                    <a:p>
                      <a:pPr algn="just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Synthesis, Low</a:t>
                      </a:r>
                    </a:p>
                    <a:p>
                      <a:pPr algn="just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Power, FPGA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23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Utilizing PYNQ for Accelerating</a:t>
                      </a:r>
                    </a:p>
                    <a:p>
                      <a:pPr algn="just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Image Processing Functions in</a:t>
                      </a:r>
                    </a:p>
                    <a:p>
                      <a:pPr algn="just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ADAS Applications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Archit. </a:t>
                      </a:r>
                      <a:r>
                        <a:rPr lang="en-IN" sz="18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Comput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Syst.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Image Processing,</a:t>
                      </a:r>
                    </a:p>
                    <a:p>
                      <a:pPr algn="just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PYNQ, FPGA,</a:t>
                      </a:r>
                    </a:p>
                    <a:p>
                      <a:pPr algn="just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ADAS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7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164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49A94-D126-0163-6DB1-1C9AF7429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658" y="89388"/>
            <a:ext cx="5176684" cy="1325563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9752CC-A246-E62A-BEF7-E2A522977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038" y="1937711"/>
            <a:ext cx="10613924" cy="390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is a key task in computer vision for applications such as surveillance, autonomous driving, and robotics.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systems rely on high-end CPUs or GPUs which consume more power and have higher latency.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 devices need real-time, low-power solutions.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FPGAs offer parallelism and energy efficiency, ideal for accelerating object detection models.</a:t>
            </a:r>
          </a:p>
        </p:txBody>
      </p:sp>
    </p:spTree>
    <p:extLst>
      <p:ext uri="{BB962C8B-B14F-4D97-AF65-F5344CB8AC3E}">
        <p14:creationId xmlns:p14="http://schemas.microsoft.com/office/powerpoint/2010/main" val="358663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4DA2A-19BD-A7D2-7C05-A5C7632E6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787" y="118884"/>
            <a:ext cx="2964426" cy="1325563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BEA9819-DBC7-0F09-6796-5D1C682FF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03" y="2259981"/>
            <a:ext cx="10269793" cy="334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a lightweight object detection model (Tiny-YOLO) on a Zynq FPGA board.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webcam input to detect objects in real-time.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 inference acceleration on Programmable Logic (PL), while control and data handling is managed by ARM processor.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 efficient edge deployment with reduced latency.</a:t>
            </a:r>
          </a:p>
        </p:txBody>
      </p:sp>
    </p:spTree>
    <p:extLst>
      <p:ext uri="{BB962C8B-B14F-4D97-AF65-F5344CB8AC3E}">
        <p14:creationId xmlns:p14="http://schemas.microsoft.com/office/powerpoint/2010/main" val="59669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4F5C6-1D77-54A5-1CD4-BAD0051ED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026" y="99220"/>
            <a:ext cx="4281948" cy="1325563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CA3B4D-780A-781A-DFDD-3407C9E342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836" b="11844"/>
          <a:stretch/>
        </p:blipFill>
        <p:spPr>
          <a:xfrm>
            <a:off x="100485" y="1538217"/>
            <a:ext cx="12091516" cy="531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3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CB576-6CD1-FA13-982D-30C28011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DETAILS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B5DDD3F-3BF9-2D85-4FB6-F8ACCE6CB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6496" y="2194015"/>
            <a:ext cx="6799007" cy="334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Tiny-YOLO (You Only Look Once v3)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Tiny-YOLO: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Lightweight, faster inference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real-time embedded platforms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size: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416x416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Bounding boxes with class confidence</a:t>
            </a:r>
          </a:p>
        </p:txBody>
      </p:sp>
    </p:spTree>
    <p:extLst>
      <p:ext uri="{BB962C8B-B14F-4D97-AF65-F5344CB8AC3E}">
        <p14:creationId xmlns:p14="http://schemas.microsoft.com/office/powerpoint/2010/main" val="391280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BEA16-597B-15CA-C6E4-6A648866B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47ACF-930E-7FE8-0328-D278DF35511D}"/>
              </a:ext>
            </a:extLst>
          </p:cNvPr>
          <p:cNvSpPr txBox="1"/>
          <p:nvPr/>
        </p:nvSpPr>
        <p:spPr>
          <a:xfrm>
            <a:off x="3048000" y="2143884"/>
            <a:ext cx="6096000" cy="2934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 image from webcam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image to PL for inference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 results (bounding boxes)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Overlay and display results on frame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9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4CED9-BB4A-AD03-2915-39697EF5F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5408" y="3132991"/>
            <a:ext cx="3932237" cy="592015"/>
          </a:xfrm>
        </p:spPr>
        <p:txBody>
          <a:bodyPr anchor="b">
            <a:norm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27410C-940A-DB3B-036E-4B1881D75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"/>
            <a:ext cx="6489290" cy="6857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670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FA145AB0-BC18-41DE-86D0-38DE0D8194EA}" vid="{F99BFA1D-AEB6-4B5F-9DFA-2F0DF906AE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review 2</Template>
  <TotalTime>168</TotalTime>
  <Words>946</Words>
  <Application>Microsoft Office PowerPoint</Application>
  <PresentationFormat>Widescreen</PresentationFormat>
  <Paragraphs>147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Aptos</vt:lpstr>
      <vt:lpstr>Arial</vt:lpstr>
      <vt:lpstr>Franklin Gothic Medium</vt:lpstr>
      <vt:lpstr>Times New Roman</vt:lpstr>
      <vt:lpstr>TimesNewRomanPS-BoldMT</vt:lpstr>
      <vt:lpstr>TimesNewRomanPS-ItalicMT</vt:lpstr>
      <vt:lpstr>TimesNewRomanPSMT</vt:lpstr>
      <vt:lpstr>Wingdings</vt:lpstr>
      <vt:lpstr>Theme1</vt:lpstr>
      <vt:lpstr>PowerPoint Presentation</vt:lpstr>
      <vt:lpstr>AGENDA</vt:lpstr>
      <vt:lpstr>LITERATURE SURVEY</vt:lpstr>
      <vt:lpstr>PROBLEM STATEMENT</vt:lpstr>
      <vt:lpstr>OBJECTIVES</vt:lpstr>
      <vt:lpstr>BLOCK DIAGRAM</vt:lpstr>
      <vt:lpstr>MODEL DETAILS</vt:lpstr>
      <vt:lpstr>WORKFLOW</vt:lpstr>
      <vt:lpstr>FLOWCHART</vt:lpstr>
      <vt:lpstr>OUTPUT SAMPLES</vt:lpstr>
      <vt:lpstr>CHALLENGES FACED</vt:lpstr>
      <vt:lpstr>COMPARISON</vt:lpstr>
      <vt:lpstr>COMPARISON</vt:lpstr>
      <vt:lpstr>CONCLUSION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AKSHAY M R</dc:creator>
  <cp:lastModifiedBy>AKSHAY M R</cp:lastModifiedBy>
  <cp:revision>6</cp:revision>
  <dcterms:created xsi:type="dcterms:W3CDTF">2025-04-20T18:38:42Z</dcterms:created>
  <dcterms:modified xsi:type="dcterms:W3CDTF">2025-06-30T02:17:44Z</dcterms:modified>
</cp:coreProperties>
</file>